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3" r:id="rId4"/>
    <p:sldId id="261" r:id="rId5"/>
    <p:sldId id="262" r:id="rId6"/>
    <p:sldId id="258" r:id="rId7"/>
    <p:sldId id="259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816E080-CA47-451A-A6C0-1EBB6D9470EE}" type="datetimeFigureOut">
              <a:rPr lang="uk-UA" smtClean="0"/>
              <a:pPr/>
              <a:t>05.10.2014</a:t>
            </a:fld>
            <a:endParaRPr lang="uk-UA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921ED8-093D-4185-A736-BBB621B76EA6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16E080-CA47-451A-A6C0-1EBB6D9470EE}" type="datetimeFigureOut">
              <a:rPr lang="uk-UA" smtClean="0"/>
              <a:pPr/>
              <a:t>05.10.2014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21ED8-093D-4185-A736-BBB621B76EA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16E080-CA47-451A-A6C0-1EBB6D9470EE}" type="datetimeFigureOut">
              <a:rPr lang="uk-UA" smtClean="0"/>
              <a:pPr/>
              <a:t>05.10.2014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21ED8-093D-4185-A736-BBB621B76EA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16E080-CA47-451A-A6C0-1EBB6D9470EE}" type="datetimeFigureOut">
              <a:rPr lang="uk-UA" smtClean="0"/>
              <a:pPr/>
              <a:t>05.10.2014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21ED8-093D-4185-A736-BBB621B76EA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816E080-CA47-451A-A6C0-1EBB6D9470EE}" type="datetimeFigureOut">
              <a:rPr lang="uk-UA" smtClean="0"/>
              <a:pPr/>
              <a:t>05.10.2014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921ED8-093D-4185-A736-BBB621B76EA6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16E080-CA47-451A-A6C0-1EBB6D9470EE}" type="datetimeFigureOut">
              <a:rPr lang="uk-UA" smtClean="0"/>
              <a:pPr/>
              <a:t>05.10.2014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B921ED8-093D-4185-A736-BBB621B76EA6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16E080-CA47-451A-A6C0-1EBB6D9470EE}" type="datetimeFigureOut">
              <a:rPr lang="uk-UA" smtClean="0"/>
              <a:pPr/>
              <a:t>05.10.2014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B921ED8-093D-4185-A736-BBB621B76EA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16E080-CA47-451A-A6C0-1EBB6D9470EE}" type="datetimeFigureOut">
              <a:rPr lang="uk-UA" smtClean="0"/>
              <a:pPr/>
              <a:t>05.10.2014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21ED8-093D-4185-A736-BBB621B76EA6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16E080-CA47-451A-A6C0-1EBB6D9470EE}" type="datetimeFigureOut">
              <a:rPr lang="uk-UA" smtClean="0"/>
              <a:pPr/>
              <a:t>05.10.2014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21ED8-093D-4185-A736-BBB621B76EA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816E080-CA47-451A-A6C0-1EBB6D9470EE}" type="datetimeFigureOut">
              <a:rPr lang="uk-UA" smtClean="0"/>
              <a:pPr/>
              <a:t>05.10.2014</a:t>
            </a:fld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921ED8-093D-4185-A736-BBB621B76EA6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816E080-CA47-451A-A6C0-1EBB6D9470EE}" type="datetimeFigureOut">
              <a:rPr lang="uk-UA" smtClean="0"/>
              <a:pPr/>
              <a:t>05.10.2014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921ED8-093D-4185-A736-BBB621B76EA6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816E080-CA47-451A-A6C0-1EBB6D9470EE}" type="datetimeFigureOut">
              <a:rPr lang="uk-UA" smtClean="0"/>
              <a:pPr/>
              <a:t>05.10.2014</a:t>
            </a:fld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B921ED8-093D-4185-A736-BBB621B76EA6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lthrights.org.ua/" TargetMode="External"/><Relationship Id="rId2" Type="http://schemas.openxmlformats.org/officeDocument/2006/relationships/hyperlink" Target="http://www.medicallaw.org.ua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229600" cy="2709866"/>
          </a:xfrm>
        </p:spPr>
        <p:txBody>
          <a:bodyPr>
            <a:normAutofit/>
          </a:bodyPr>
          <a:lstStyle/>
          <a:p>
            <a:r>
              <a:rPr lang="uk-UA" sz="4000" b="1" dirty="0" err="1" smtClean="0"/>
              <a:t>Медико-юридичні</a:t>
            </a:r>
            <a:r>
              <a:rPr lang="uk-UA" sz="4000" b="1" dirty="0" smtClean="0"/>
              <a:t> </a:t>
            </a:r>
            <a:r>
              <a:rPr lang="uk-UA" sz="4000" b="1" dirty="0"/>
              <a:t>клініки: особливості функціонування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2252674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Ірина </a:t>
            </a:r>
            <a:r>
              <a:rPr lang="uk-UA" b="1" dirty="0" err="1" smtClean="0">
                <a:solidFill>
                  <a:schemeClr val="tx1"/>
                </a:solidFill>
              </a:rPr>
              <a:t>Сенюта</a:t>
            </a:r>
            <a:endParaRPr lang="uk-UA" b="1" dirty="0" smtClean="0">
              <a:solidFill>
                <a:schemeClr val="tx1"/>
              </a:solidFill>
            </a:endParaRPr>
          </a:p>
          <a:p>
            <a:r>
              <a:rPr lang="uk-UA" sz="2400" i="1" dirty="0" smtClean="0">
                <a:solidFill>
                  <a:schemeClr val="tx1"/>
                </a:solidFill>
              </a:rPr>
              <a:t>завідувач кафедри медичного права ФПДО ЛНМУ ім. Данила Галицького,</a:t>
            </a:r>
          </a:p>
          <a:p>
            <a:r>
              <a:rPr lang="uk-UA" sz="2400" i="1" dirty="0" err="1" smtClean="0">
                <a:solidFill>
                  <a:schemeClr val="tx1"/>
                </a:solidFill>
              </a:rPr>
              <a:t>к.ю.н</a:t>
            </a:r>
            <a:r>
              <a:rPr lang="uk-UA" sz="2400" i="1" dirty="0" smtClean="0">
                <a:solidFill>
                  <a:schemeClr val="tx1"/>
                </a:solidFill>
              </a:rPr>
              <a:t>., доцент, президент ВГО “</a:t>
            </a:r>
            <a:r>
              <a:rPr lang="uk-UA" sz="2400" i="1" dirty="0" err="1" smtClean="0">
                <a:solidFill>
                  <a:schemeClr val="tx1"/>
                </a:solidFill>
              </a:rPr>
              <a:t>Фун</a:t>
            </a:r>
            <a:r>
              <a:rPr lang="ru-RU" sz="2400" i="1" dirty="0" smtClean="0"/>
              <a:t>д</a:t>
            </a:r>
            <a:r>
              <a:rPr lang="uk-UA" sz="2400" i="1" dirty="0" err="1" smtClean="0">
                <a:solidFill>
                  <a:schemeClr val="tx1"/>
                </a:solidFill>
              </a:rPr>
              <a:t>ація</a:t>
            </a:r>
            <a:r>
              <a:rPr lang="uk-UA" sz="2400" i="1" dirty="0" smtClean="0">
                <a:solidFill>
                  <a:schemeClr val="tx1"/>
                </a:solidFill>
              </a:rPr>
              <a:t> медичного права та біоетики України”</a:t>
            </a:r>
            <a:endParaRPr lang="uk-UA" sz="24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/>
              <a:t>Сфери діяльності </a:t>
            </a:r>
            <a:br>
              <a:rPr lang="uk-UA" sz="3200" b="1" dirty="0" smtClean="0"/>
            </a:br>
            <a:r>
              <a:rPr lang="uk-UA" sz="3200" b="1" dirty="0" err="1" smtClean="0"/>
              <a:t>медико-юридичних</a:t>
            </a:r>
            <a:r>
              <a:rPr lang="uk-UA" sz="3200" b="1" dirty="0" smtClean="0"/>
              <a:t> </a:t>
            </a:r>
            <a:r>
              <a:rPr lang="uk-UA" sz="3200" b="1" dirty="0" smtClean="0"/>
              <a:t>клінік</a:t>
            </a:r>
            <a:endParaRPr lang="uk-UA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sz="2400" b="1" dirty="0" smtClean="0"/>
              <a:t>Сфери діяльності, зокрема</a:t>
            </a:r>
            <a:r>
              <a:rPr lang="uk-UA" sz="2400" dirty="0" smtClean="0"/>
              <a:t>: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uk-UA" sz="2400" dirty="0" smtClean="0"/>
              <a:t>паліативна допомога;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uk-UA" sz="2400" dirty="0" smtClean="0"/>
              <a:t>психіатрична допомога;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uk-UA" sz="2400" dirty="0" smtClean="0"/>
              <a:t>акушерсько-гінекологічна допомога;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uk-UA" sz="2400" dirty="0" smtClean="0"/>
              <a:t>певні види захворювань (туберкульоз, ВІЛ/СНІД, гепатит С).</a:t>
            </a:r>
          </a:p>
          <a:p>
            <a:pPr marL="457200" indent="-457200">
              <a:buNone/>
            </a:pPr>
            <a:endParaRPr lang="uk-UA" sz="2400" b="1" dirty="0" smtClean="0"/>
          </a:p>
          <a:p>
            <a:pPr marL="457200" indent="-457200">
              <a:buNone/>
            </a:pPr>
            <a:r>
              <a:rPr lang="uk-UA" sz="2400" b="1" dirty="0" smtClean="0"/>
              <a:t>Цільові аудиторії</a:t>
            </a:r>
            <a:r>
              <a:rPr lang="uk-UA" sz="2400" dirty="0" smtClean="0"/>
              <a:t>: 1) пацієнти; 2) законні представники пацієнтів; 3) медичні працівники.</a:t>
            </a:r>
          </a:p>
          <a:p>
            <a:pPr marL="457200" indent="-457200">
              <a:buNone/>
            </a:pPr>
            <a:endParaRPr lang="uk-UA" sz="2400" dirty="0" smtClean="0"/>
          </a:p>
          <a:p>
            <a:pPr marL="457200" indent="-457200">
              <a:buNone/>
            </a:pPr>
            <a:r>
              <a:rPr lang="en-US" sz="2400" b="1" dirty="0" smtClean="0"/>
              <a:t>NB</a:t>
            </a:r>
            <a:r>
              <a:rPr lang="uk-UA" sz="2400" b="1" dirty="0" smtClean="0"/>
              <a:t>!</a:t>
            </a:r>
            <a:r>
              <a:rPr lang="uk-UA" sz="2400" dirty="0" smtClean="0"/>
              <a:t> Студенти, що навчаються за спеціальністю </a:t>
            </a:r>
            <a:r>
              <a:rPr lang="uk-UA" sz="2400" dirty="0" err="1" smtClean="0"/>
              <a:t>“Медична</a:t>
            </a:r>
            <a:r>
              <a:rPr lang="uk-UA" sz="2400" dirty="0" smtClean="0"/>
              <a:t> </a:t>
            </a:r>
            <a:r>
              <a:rPr lang="uk-UA" sz="2400" dirty="0" err="1" smtClean="0"/>
              <a:t>психологія”</a:t>
            </a:r>
            <a:r>
              <a:rPr lang="uk-UA" sz="2400" dirty="0" smtClean="0"/>
              <a:t>, можуть бути залучені до роботи при консультуванні не лише з приводу справ, пов'язаних із медичними правовідносинами. Для прикладу,  і шлюбно-сімейних правовідносин, і спадкових правовідносин. </a:t>
            </a:r>
          </a:p>
          <a:p>
            <a:pPr marL="457200" indent="-457200">
              <a:buNone/>
            </a:pPr>
            <a:endParaRPr lang="uk-UA" sz="2400" dirty="0" smtClean="0"/>
          </a:p>
          <a:p>
            <a:pPr marL="457200" indent="-457200">
              <a:buNone/>
            </a:pPr>
            <a:endParaRPr lang="uk-UA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Суб'єкти надання правової допомоги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None/>
            </a:pPr>
            <a:r>
              <a:rPr lang="uk-UA" sz="2400" b="1" dirty="0" smtClean="0"/>
              <a:t>Суб'єкти надання правової допомоги</a:t>
            </a:r>
            <a:r>
              <a:rPr lang="uk-UA" sz="2400" dirty="0" smtClean="0"/>
              <a:t>: </a:t>
            </a:r>
          </a:p>
          <a:p>
            <a:pPr marL="457200" indent="-457200">
              <a:buNone/>
            </a:pPr>
            <a:endParaRPr lang="uk-UA" sz="2400" dirty="0" smtClean="0"/>
          </a:p>
          <a:p>
            <a:pPr marL="514350" indent="-514350">
              <a:buAutoNum type="arabicParenR"/>
            </a:pPr>
            <a:r>
              <a:rPr lang="uk-UA" sz="2400" dirty="0" smtClean="0"/>
              <a:t>інтерв'ювання здійснюється за допомогою студентів-медиків або спільно студентами-правниками і студентами-медиками; </a:t>
            </a:r>
          </a:p>
          <a:p>
            <a:pPr marL="514350" indent="-514350">
              <a:buAutoNum type="arabicParenR"/>
            </a:pPr>
            <a:r>
              <a:rPr lang="uk-UA" sz="2400" dirty="0" smtClean="0"/>
              <a:t>підготовка консультацій здійснюється студентами правниками (за потреби залучатимуться студенти-медики, наприклад, для з'ясування медичної термінології);</a:t>
            </a:r>
          </a:p>
          <a:p>
            <a:pPr marL="514350" indent="-514350">
              <a:buAutoNum type="arabicParenR"/>
            </a:pPr>
            <a:r>
              <a:rPr lang="uk-UA" sz="2400" dirty="0" smtClean="0"/>
              <a:t>консультування клієнта провадиться студентами-правниками із залученням студентів-медиків.</a:t>
            </a:r>
          </a:p>
          <a:p>
            <a:pPr marL="457200" indent="-457200">
              <a:buNone/>
            </a:pPr>
            <a:endParaRPr lang="uk-UA" sz="2400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400" b="1" dirty="0" smtClean="0"/>
              <a:t>Види діяльності </a:t>
            </a:r>
            <a:br>
              <a:rPr lang="uk-UA" sz="3400" b="1" dirty="0" smtClean="0"/>
            </a:br>
            <a:r>
              <a:rPr lang="uk-UA" sz="3400" b="1" dirty="0" err="1" smtClean="0"/>
              <a:t>медико-юридичних</a:t>
            </a:r>
            <a:r>
              <a:rPr lang="uk-UA" sz="3400" b="1" dirty="0" smtClean="0"/>
              <a:t> </a:t>
            </a:r>
            <a:r>
              <a:rPr lang="uk-UA" sz="3400" b="1" dirty="0" smtClean="0"/>
              <a:t>клінік</a:t>
            </a:r>
            <a:endParaRPr lang="uk-UA" sz="3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sz="3600" b="1" dirty="0" smtClean="0"/>
              <a:t>Види діяльності</a:t>
            </a:r>
            <a:r>
              <a:rPr lang="uk-UA" sz="3600" dirty="0" smtClean="0"/>
              <a:t>:</a:t>
            </a:r>
          </a:p>
          <a:p>
            <a:pPr marL="514350" indent="-514350">
              <a:buFont typeface="+mj-lt"/>
              <a:buAutoNum type="arabicParenR"/>
            </a:pPr>
            <a:r>
              <a:rPr lang="uk-UA" sz="2900" dirty="0" smtClean="0"/>
              <a:t>надання правових консультацій;</a:t>
            </a:r>
          </a:p>
          <a:p>
            <a:pPr marL="514350" indent="-514350">
              <a:buFont typeface="+mj-lt"/>
              <a:buAutoNum type="arabicParenR"/>
            </a:pPr>
            <a:r>
              <a:rPr lang="uk-UA" sz="2900" dirty="0" smtClean="0"/>
              <a:t>проведення навчальних рольових ігор із залученням студентів-медиків і студентів-правників;</a:t>
            </a:r>
          </a:p>
          <a:p>
            <a:pPr marL="514350" indent="-514350">
              <a:buFont typeface="+mj-lt"/>
              <a:buAutoNum type="arabicParenR"/>
            </a:pPr>
            <a:r>
              <a:rPr lang="uk-UA" sz="2900" dirty="0" smtClean="0"/>
              <a:t>спільне проведення студентами-медиками і студентами-правниками Всеукраїнського тижня прав людини у сфері охорони здоров'я;</a:t>
            </a:r>
          </a:p>
          <a:p>
            <a:pPr marL="514350" indent="-514350">
              <a:buFont typeface="+mj-lt"/>
              <a:buAutoNum type="arabicParenR"/>
            </a:pPr>
            <a:r>
              <a:rPr lang="uk-UA" sz="2900" dirty="0" smtClean="0"/>
              <a:t>спільне проведення </a:t>
            </a:r>
            <a:r>
              <a:rPr lang="uk-UA" sz="2900" dirty="0" err="1" smtClean="0"/>
              <a:t>правопросвітницьких</a:t>
            </a:r>
            <a:r>
              <a:rPr lang="uk-UA" sz="2900" dirty="0" smtClean="0"/>
              <a:t>  заходів студентами-медиками і студентами-правниками, насамперед, у закладах охорони здоров'я, обласних центрах здоров'я, закладах освіти тощо. </a:t>
            </a:r>
            <a:endParaRPr lang="uk-UA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uk-UA" dirty="0" smtClean="0"/>
          </a:p>
          <a:p>
            <a:pPr algn="ctr">
              <a:buNone/>
            </a:pPr>
            <a:r>
              <a:rPr lang="uk-UA" sz="5400" dirty="0" smtClean="0"/>
              <a:t>ДЯКУЮ ЗА УВАГУ!</a:t>
            </a:r>
          </a:p>
          <a:p>
            <a:pPr algn="ctr">
              <a:buNone/>
            </a:pPr>
            <a:endParaRPr lang="uk-UA" sz="2800" dirty="0" smtClean="0"/>
          </a:p>
          <a:p>
            <a:pPr algn="ctr">
              <a:buNone/>
            </a:pPr>
            <a:endParaRPr lang="uk-UA" sz="2800" dirty="0" smtClean="0"/>
          </a:p>
          <a:p>
            <a:pPr algn="ctr">
              <a:buNone/>
            </a:pPr>
            <a:r>
              <a:rPr lang="en-US" sz="2800" dirty="0" smtClean="0">
                <a:hlinkClick r:id="rId2"/>
              </a:rPr>
              <a:t>www.medicallaw.org.ua</a:t>
            </a:r>
            <a:endParaRPr lang="en-US" sz="2800" dirty="0" smtClean="0"/>
          </a:p>
          <a:p>
            <a:pPr algn="ctr">
              <a:buNone/>
            </a:pPr>
            <a:r>
              <a:rPr lang="en-US" sz="2800" dirty="0" smtClean="0">
                <a:hlinkClick r:id="rId3"/>
              </a:rPr>
              <a:t>www.healthrights.org.ua</a:t>
            </a:r>
            <a:r>
              <a:rPr lang="en-US" sz="2800" dirty="0" smtClean="0"/>
              <a:t> </a:t>
            </a:r>
            <a:endParaRPr lang="uk-U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/>
              <a:t>Медичне право </a:t>
            </a:r>
            <a:br>
              <a:rPr lang="uk-UA" sz="3200" b="1" dirty="0" smtClean="0"/>
            </a:br>
            <a:r>
              <a:rPr lang="uk-UA" sz="3200" b="1" dirty="0" smtClean="0"/>
              <a:t>як сегмент медичної і юридичної освіти</a:t>
            </a:r>
            <a:endParaRPr lang="uk-UA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Юридична освіта:</a:t>
            </a:r>
          </a:p>
          <a:p>
            <a:pPr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Студенти вищих навчальних закладів ІІІ-І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рівнів акредитації, які навчаються за спеціальністю 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“Правознавство”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і здобувають освітньо-кваліфікаційний рівень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“Магістр”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опановують на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курсі навчальну дисципліну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“Медичне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право”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uk-UA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Медична освіта:</a:t>
            </a:r>
          </a:p>
          <a:p>
            <a:pPr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 Студенти вищих медичних навчальних закладів ІІІ-І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рівнів акредитації за спеціальностями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“Лікувальна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справа”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“Педіатрія”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“Медико-профілактична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справа”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“Медична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психологія”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“Стоматологія”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опановують навчальну дисципліну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“Медичне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правознавство”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/>
              <a:t>Синергія медичної і юридичної освіти </a:t>
            </a:r>
            <a:endParaRPr lang="uk-UA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uk-UA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Медичне право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– правове явище, що поєднує право, медицину й етику. </a:t>
            </a:r>
          </a:p>
          <a:p>
            <a:pPr>
              <a:buNone/>
            </a:pPr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200" i="1" dirty="0" err="1" smtClean="0">
                <a:latin typeface="Times New Roman" pitchFamily="18" charset="0"/>
                <a:cs typeface="Times New Roman" pitchFamily="18" charset="0"/>
              </a:rPr>
              <a:t>Синергістичний</a:t>
            </a:r>
            <a:r>
              <a:rPr lang="uk-UA" sz="2200" i="1" dirty="0" smtClean="0">
                <a:latin typeface="Times New Roman" pitchFamily="18" charset="0"/>
                <a:cs typeface="Times New Roman" pitchFamily="18" charset="0"/>
              </a:rPr>
              <a:t> підхід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обумовлює сумарний ефект складових  - трьох наук, які взаємодіючи, слугують максимально дієвому забезпеченню прав людини у сфері охорони здоров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я </a:t>
            </a:r>
          </a:p>
          <a:p>
            <a:pPr>
              <a:buNone/>
            </a:pPr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Захист, реалізація й охорона прав людини у царині охорони здоров'я  може бути досягнута крізь призму </a:t>
            </a:r>
            <a:r>
              <a:rPr lang="uk-UA" sz="2200" i="1" dirty="0" smtClean="0">
                <a:latin typeface="Times New Roman" pitchFamily="18" charset="0"/>
                <a:cs typeface="Times New Roman" pitchFamily="18" charset="0"/>
              </a:rPr>
              <a:t>поєднання спільної та злагодженої роботи студентів-медиків і студентів-правників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/>
              <a:t>Особливості діяльності юридичних клінік</a:t>
            </a:r>
            <a:endParaRPr lang="uk-UA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uk-UA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Юридична клініка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є структурним підрозділом вищого </a:t>
            </a:r>
            <a:br>
              <a:rPr lang="uk-UA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навчального закладу </a:t>
            </a:r>
            <a:r>
              <a:rPr lang="en-AU" sz="2200" dirty="0" smtClean="0">
                <a:latin typeface="Times New Roman" pitchFamily="18" charset="0"/>
                <a:cs typeface="Times New Roman" pitchFamily="18" charset="0"/>
              </a:rPr>
              <a:t>III - IV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рівнів акредитації, що здійснює підготовку фахівців за напрямом "Право", і створюється як база для практичного навчання і проведення навчальної практики студентів старших курсів</a:t>
            </a:r>
          </a:p>
          <a:p>
            <a:pPr algn="just"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200" i="1" dirty="0" smtClean="0">
                <a:latin typeface="Times New Roman" pitchFamily="18" charset="0"/>
                <a:cs typeface="Times New Roman" pitchFamily="18" charset="0"/>
              </a:rPr>
              <a:t>п. 1.1 Типового положення про юридичну клініку вищого навчального закладу України, затвердженого Наказом МОН України від 03.08.2006 р. № 592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err="1" smtClean="0"/>
              <a:t>Медико-</a:t>
            </a:r>
            <a:r>
              <a:rPr lang="uk-UA" sz="3200" b="1" dirty="0" err="1" smtClean="0"/>
              <a:t>юридичні</a:t>
            </a:r>
            <a:r>
              <a:rPr lang="uk-UA" sz="3200" b="1" dirty="0" smtClean="0"/>
              <a:t> </a:t>
            </a:r>
            <a:r>
              <a:rPr lang="uk-UA" sz="3200" b="1" dirty="0" smtClean="0"/>
              <a:t>клініки</a:t>
            </a:r>
            <a:r>
              <a:rPr lang="uk-UA" sz="3200" b="1" dirty="0" smtClean="0"/>
              <a:t>: паралелі, що перетнулись</a:t>
            </a:r>
            <a:endParaRPr lang="uk-UA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Юридичні клініки та навчальні медичні бази функціонують паралельно, проте часом вони перетинаються, де точкою перетину є права людини у сфері охорони здоров'я. </a:t>
            </a:r>
          </a:p>
          <a:p>
            <a:pPr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Поєднання правових знань із практичними навиками роботи з пацієнтами медиків забезпечить формування серцевини – ефективного захисту прав людини у сфері охорони здоров'я. </a:t>
            </a:r>
          </a:p>
          <a:p>
            <a:pPr marL="514350" indent="-514350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Спільна робота студентів-правників зі студентами-медиками, зокрема, лікарями-психологами стане у нагоді при роботі з клієнтами в різних векторах правничої роботи </a:t>
            </a:r>
          </a:p>
          <a:p>
            <a:pPr marL="514350" indent="-514350">
              <a:buAutoNum type="arabicParenR"/>
            </a:pPr>
            <a:endParaRPr lang="uk-UA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2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/>
              <a:t>Мета діяльності </a:t>
            </a:r>
            <a:r>
              <a:rPr lang="uk-UA" sz="3200" b="1" dirty="0" err="1" smtClean="0"/>
              <a:t>медико-юридичних</a:t>
            </a:r>
            <a:r>
              <a:rPr lang="uk-UA" sz="3200" b="1" dirty="0" smtClean="0"/>
              <a:t> клінік</a:t>
            </a:r>
            <a:endParaRPr lang="uk-UA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uk-UA" sz="2000" dirty="0" smtClean="0"/>
              <a:t>підвищення рівня практичних знань, умінь і навиків студентів </a:t>
            </a:r>
            <a:br>
              <a:rPr lang="uk-UA" sz="2000" dirty="0" smtClean="0"/>
            </a:br>
            <a:r>
              <a:rPr lang="uk-UA" sz="2000" dirty="0" smtClean="0"/>
              <a:t>юридичних і медичних спеціальностей; </a:t>
            </a:r>
          </a:p>
          <a:p>
            <a:pPr algn="just">
              <a:buFont typeface="Wingdings" pitchFamily="2" charset="2"/>
              <a:buChar char="Ø"/>
            </a:pPr>
            <a:r>
              <a:rPr lang="uk-UA" sz="2000" dirty="0" smtClean="0"/>
              <a:t>забезпечення доступу представників соціально вразливих груп </a:t>
            </a:r>
            <a:br>
              <a:rPr lang="uk-UA" sz="2000" dirty="0" smtClean="0"/>
            </a:br>
            <a:r>
              <a:rPr lang="uk-UA" sz="2000" dirty="0" smtClean="0"/>
              <a:t>населення</a:t>
            </a:r>
            <a:r>
              <a:rPr lang="uk-UA" sz="2000" dirty="0" smtClean="0">
                <a:solidFill>
                  <a:srgbClr val="FF0000"/>
                </a:solidFill>
              </a:rPr>
              <a:t> </a:t>
            </a:r>
            <a:r>
              <a:rPr lang="uk-UA" sz="2000" dirty="0" smtClean="0"/>
              <a:t>до правової допомоги; </a:t>
            </a:r>
          </a:p>
          <a:p>
            <a:pPr algn="just">
              <a:buFont typeface="Wingdings" pitchFamily="2" charset="2"/>
              <a:buChar char="Ø"/>
            </a:pPr>
            <a:r>
              <a:rPr lang="uk-UA" sz="2000" dirty="0" smtClean="0"/>
              <a:t>формування правової культури і правової свідомості в студентів-медиків; </a:t>
            </a:r>
          </a:p>
          <a:p>
            <a:pPr algn="just">
              <a:buFont typeface="Wingdings" pitchFamily="2" charset="2"/>
              <a:buChar char="Ø"/>
            </a:pPr>
            <a:r>
              <a:rPr lang="uk-UA" sz="2000" dirty="0" smtClean="0"/>
              <a:t>підготовка та навчання студентів у дусі дотримання й поваги </a:t>
            </a:r>
            <a:br>
              <a:rPr lang="uk-UA" sz="2000" dirty="0" smtClean="0"/>
            </a:br>
            <a:r>
              <a:rPr lang="uk-UA" sz="2000" dirty="0" smtClean="0"/>
              <a:t>до принципів верховенства права, справедливості та людської </a:t>
            </a:r>
            <a:br>
              <a:rPr lang="uk-UA" sz="2000" dirty="0" smtClean="0"/>
            </a:br>
            <a:r>
              <a:rPr lang="uk-UA" sz="2000" dirty="0" smtClean="0"/>
              <a:t>гідності; </a:t>
            </a:r>
          </a:p>
          <a:p>
            <a:pPr algn="just">
              <a:buFont typeface="Wingdings" pitchFamily="2" charset="2"/>
              <a:buChar char="Ø"/>
            </a:pPr>
            <a:r>
              <a:rPr lang="uk-UA" sz="2000" dirty="0" smtClean="0"/>
              <a:t>розширення співпраці вищих навчальних закладів, що </a:t>
            </a:r>
            <a:br>
              <a:rPr lang="uk-UA" sz="2000" dirty="0" smtClean="0"/>
            </a:br>
            <a:r>
              <a:rPr lang="uk-UA" sz="2000" dirty="0" smtClean="0"/>
              <a:t>здійснюють підготовку фахівців-юристів і фахівців-медиків;</a:t>
            </a:r>
          </a:p>
          <a:p>
            <a:pPr algn="just">
              <a:buFont typeface="Wingdings" pitchFamily="2" charset="2"/>
              <a:buChar char="Ø"/>
            </a:pPr>
            <a:r>
              <a:rPr lang="uk-UA" sz="2000" dirty="0" smtClean="0"/>
              <a:t>впровадження у навчальний процес елементів практичної </a:t>
            </a:r>
            <a:br>
              <a:rPr lang="uk-UA" sz="2000" dirty="0" smtClean="0"/>
            </a:br>
            <a:r>
              <a:rPr lang="uk-UA" sz="2000" dirty="0" smtClean="0"/>
              <a:t>підготовки студентів-правників  і студентів медиків у сфері медичного права. </a:t>
            </a:r>
            <a:endParaRPr lang="uk-UA" sz="2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/>
              <a:t>Форми діяльності клініки </a:t>
            </a:r>
            <a:endParaRPr lang="uk-UA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Форми діяльності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None/>
            </a:pP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1) юридична клініка надає правову допомогу з проблематики медичного права самостійно. </a:t>
            </a:r>
          </a:p>
          <a:p>
            <a:pPr marL="514350" indent="-514350">
              <a:buNone/>
            </a:pP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2) юридична клініка надає правову допомогу з проблематики медичного права із залученням студентів медичних вишів (представників наукових гуртів, студентів, які вивчають навчальний курс </a:t>
            </a:r>
            <a:r>
              <a:rPr lang="uk-UA" sz="2600" dirty="0" err="1" smtClean="0">
                <a:latin typeface="Times New Roman" pitchFamily="18" charset="0"/>
                <a:cs typeface="Times New Roman" pitchFamily="18" charset="0"/>
              </a:rPr>
              <a:t>“Медичне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dirty="0" err="1" smtClean="0">
                <a:latin typeface="Times New Roman" pitchFamily="18" charset="0"/>
                <a:cs typeface="Times New Roman" pitchFamily="18" charset="0"/>
              </a:rPr>
              <a:t>право”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marL="514350" indent="-514350">
              <a:buNone/>
            </a:pP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3) юридична клініка надає правову допомогу з різних сфер права із залученням студентів спеціальності </a:t>
            </a:r>
            <a:r>
              <a:rPr lang="uk-UA" sz="2600" dirty="0" err="1" smtClean="0">
                <a:latin typeface="Times New Roman" pitchFamily="18" charset="0"/>
                <a:cs typeface="Times New Roman" pitchFamily="18" charset="0"/>
              </a:rPr>
              <a:t>“Медична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dirty="0" err="1" smtClean="0">
                <a:latin typeface="Times New Roman" pitchFamily="18" charset="0"/>
                <a:cs typeface="Times New Roman" pitchFamily="18" charset="0"/>
              </a:rPr>
              <a:t>психологія”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/>
              <a:t>Основні завдання </a:t>
            </a:r>
            <a:r>
              <a:rPr lang="uk-UA" sz="3200" b="1" dirty="0" err="1" smtClean="0"/>
              <a:t>медико-юридичних</a:t>
            </a:r>
            <a:r>
              <a:rPr lang="uk-UA" sz="3200" b="1" dirty="0" smtClean="0"/>
              <a:t> клінік </a:t>
            </a:r>
            <a:endParaRPr lang="uk-UA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Font typeface="Arial" pitchFamily="34" charset="0"/>
              <a:buChar char="•"/>
            </a:pPr>
            <a:r>
              <a:rPr lang="uk-UA" dirty="0" smtClean="0"/>
              <a:t>надання студентам </a:t>
            </a:r>
            <a:r>
              <a:rPr lang="uk-UA" dirty="0" err="1" smtClean="0"/>
              <a:t>медико-юридичної</a:t>
            </a:r>
            <a:r>
              <a:rPr lang="uk-UA" dirty="0" smtClean="0"/>
              <a:t> клініки можливості набуття </a:t>
            </a:r>
            <a:br>
              <a:rPr lang="uk-UA" dirty="0" smtClean="0"/>
            </a:br>
            <a:r>
              <a:rPr lang="uk-UA" dirty="0" smtClean="0"/>
              <a:t>навиків практичної діяльності за фахом; </a:t>
            </a:r>
          </a:p>
          <a:p>
            <a:pPr algn="just">
              <a:buFont typeface="Arial" pitchFamily="34" charset="0"/>
              <a:buChar char="•"/>
            </a:pPr>
            <a:r>
              <a:rPr lang="uk-UA" dirty="0" smtClean="0"/>
              <a:t>налагодження взаємин </a:t>
            </a:r>
            <a:r>
              <a:rPr lang="uk-UA" dirty="0" err="1" smtClean="0"/>
              <a:t>“юрист-лікар”</a:t>
            </a:r>
            <a:r>
              <a:rPr lang="uk-UA" dirty="0" smtClean="0"/>
              <a:t>;</a:t>
            </a:r>
          </a:p>
          <a:p>
            <a:pPr algn="just">
              <a:buFont typeface="Arial" pitchFamily="34" charset="0"/>
              <a:buChar char="•"/>
            </a:pPr>
            <a:r>
              <a:rPr lang="uk-UA" dirty="0" smtClean="0"/>
              <a:t>взаємодопомога </a:t>
            </a:r>
            <a:r>
              <a:rPr lang="uk-UA" dirty="0" err="1" smtClean="0"/>
              <a:t>студенства</a:t>
            </a:r>
            <a:r>
              <a:rPr lang="uk-UA" dirty="0" smtClean="0"/>
              <a:t> при наданні допомоги на основі </a:t>
            </a:r>
            <a:r>
              <a:rPr lang="uk-UA" dirty="0" err="1" smtClean="0"/>
              <a:t>мультидисциплінарного</a:t>
            </a:r>
            <a:r>
              <a:rPr lang="uk-UA" dirty="0" smtClean="0"/>
              <a:t> підходу; </a:t>
            </a:r>
          </a:p>
          <a:p>
            <a:pPr algn="just">
              <a:buFont typeface="Arial" pitchFamily="34" charset="0"/>
              <a:buChar char="•"/>
            </a:pPr>
            <a:r>
              <a:rPr lang="uk-UA" dirty="0" smtClean="0"/>
              <a:t>надання безоплатних юридичних консультацій з індивідуальним підходом до потреб клієнта; </a:t>
            </a:r>
          </a:p>
          <a:p>
            <a:pPr algn="just">
              <a:buFont typeface="Arial" pitchFamily="34" charset="0"/>
              <a:buChar char="•"/>
            </a:pPr>
            <a:r>
              <a:rPr lang="uk-UA" dirty="0" smtClean="0"/>
              <a:t>забезпечення доступності фахової правової допомоги, насамперед, територіальної;</a:t>
            </a:r>
          </a:p>
          <a:p>
            <a:pPr algn="just">
              <a:buFont typeface="Arial" pitchFamily="34" charset="0"/>
              <a:buChar char="•"/>
            </a:pPr>
            <a:r>
              <a:rPr lang="uk-UA" dirty="0" smtClean="0"/>
              <a:t>проведення заходів з правової освіти у сфері охорони здоров'я населення; </a:t>
            </a:r>
          </a:p>
          <a:p>
            <a:pPr algn="just">
              <a:buFont typeface="Arial" pitchFamily="34" charset="0"/>
              <a:buChar char="•"/>
            </a:pPr>
            <a:r>
              <a:rPr lang="uk-UA" dirty="0" smtClean="0"/>
              <a:t>забезпечення можливості </a:t>
            </a:r>
            <a:r>
              <a:rPr lang="uk-UA" smtClean="0"/>
              <a:t>обміну досвідом </a:t>
            </a:r>
            <a:r>
              <a:rPr lang="uk-UA" dirty="0" smtClean="0"/>
              <a:t>студентів-правників і студентів-медиків.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/>
              <a:t>Принципи діяльності </a:t>
            </a:r>
            <a:br>
              <a:rPr lang="uk-UA" sz="3200" b="1" dirty="0" smtClean="0"/>
            </a:br>
            <a:r>
              <a:rPr lang="uk-UA" sz="3200" b="1" dirty="0" err="1" smtClean="0"/>
              <a:t>медико-юридичної</a:t>
            </a:r>
            <a:r>
              <a:rPr lang="uk-UA" sz="3200" b="1" dirty="0" smtClean="0"/>
              <a:t> </a:t>
            </a:r>
            <a:r>
              <a:rPr lang="uk-UA" sz="3200" b="1" dirty="0" smtClean="0"/>
              <a:t>клініки</a:t>
            </a:r>
            <a:endParaRPr lang="uk-UA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uk-UA" b="1" dirty="0" smtClean="0"/>
              <a:t>Принципи діяльності:</a:t>
            </a:r>
          </a:p>
          <a:p>
            <a:pPr>
              <a:buNone/>
            </a:pPr>
            <a:endParaRPr lang="uk-UA" sz="2400" dirty="0" smtClean="0"/>
          </a:p>
          <a:p>
            <a:pPr>
              <a:buFont typeface="Wingdings" pitchFamily="2" charset="2"/>
              <a:buChar char="v"/>
            </a:pPr>
            <a:r>
              <a:rPr lang="uk-UA" sz="2400" dirty="0" smtClean="0"/>
              <a:t>повага до права, справедливості, людської гідності; </a:t>
            </a:r>
          </a:p>
          <a:p>
            <a:pPr>
              <a:buFont typeface="Wingdings" pitchFamily="2" charset="2"/>
              <a:buChar char="v"/>
            </a:pPr>
            <a:r>
              <a:rPr lang="uk-UA" sz="2400" dirty="0" smtClean="0"/>
              <a:t>гуманізм; </a:t>
            </a:r>
          </a:p>
          <a:p>
            <a:pPr>
              <a:buFont typeface="Wingdings" pitchFamily="2" charset="2"/>
              <a:buChar char="v"/>
            </a:pPr>
            <a:r>
              <a:rPr lang="uk-UA" sz="2400" dirty="0" smtClean="0"/>
              <a:t>законність і верховенство права;</a:t>
            </a:r>
          </a:p>
          <a:p>
            <a:pPr>
              <a:buFont typeface="Wingdings" pitchFamily="2" charset="2"/>
              <a:buChar char="v"/>
            </a:pPr>
            <a:r>
              <a:rPr lang="uk-UA" sz="2400" dirty="0" smtClean="0"/>
              <a:t>об'єктивність; </a:t>
            </a:r>
          </a:p>
          <a:p>
            <a:pPr>
              <a:buFont typeface="Wingdings" pitchFamily="2" charset="2"/>
              <a:buChar char="v"/>
            </a:pPr>
            <a:r>
              <a:rPr lang="uk-UA" sz="2400" dirty="0" smtClean="0"/>
              <a:t>безоплатність надання правової допомоги; </a:t>
            </a:r>
          </a:p>
          <a:p>
            <a:pPr>
              <a:buFont typeface="Wingdings" pitchFamily="2" charset="2"/>
              <a:buChar char="v"/>
            </a:pPr>
            <a:r>
              <a:rPr lang="uk-UA" sz="2400" dirty="0" smtClean="0"/>
              <a:t>конфіденційність; </a:t>
            </a:r>
          </a:p>
          <a:p>
            <a:pPr>
              <a:buFont typeface="Wingdings" pitchFamily="2" charset="2"/>
              <a:buChar char="v"/>
            </a:pPr>
            <a:r>
              <a:rPr lang="uk-UA" sz="2400" dirty="0" smtClean="0"/>
              <a:t>компетентність і добросовісність; </a:t>
            </a:r>
          </a:p>
          <a:p>
            <a:pPr>
              <a:buFont typeface="Wingdings" pitchFamily="2" charset="2"/>
              <a:buChar char="v"/>
            </a:pPr>
            <a:r>
              <a:rPr lang="uk-UA" sz="2400" dirty="0" smtClean="0"/>
              <a:t>спрямованості на захист прав і свобод людини; </a:t>
            </a:r>
          </a:p>
          <a:p>
            <a:pPr>
              <a:buFont typeface="Wingdings" pitchFamily="2" charset="2"/>
              <a:buChar char="v"/>
            </a:pPr>
            <a:r>
              <a:rPr lang="uk-UA" sz="2400" dirty="0" err="1" smtClean="0"/>
              <a:t>мультидисциплінарність</a:t>
            </a:r>
            <a:r>
              <a:rPr lang="uk-UA" sz="2400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uk-UA" sz="2400" dirty="0" err="1" smtClean="0"/>
              <a:t>недискримінаційність</a:t>
            </a:r>
            <a:r>
              <a:rPr lang="uk-UA" sz="2400" dirty="0" smtClean="0"/>
              <a:t>.</a:t>
            </a:r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2212</TotalTime>
  <Words>601</Words>
  <Application>Microsoft Office PowerPoint</Application>
  <PresentationFormat>Экран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Литейная</vt:lpstr>
      <vt:lpstr>Медико-юридичні клініки: особливості функціонування </vt:lpstr>
      <vt:lpstr>Медичне право  як сегмент медичної і юридичної освіти</vt:lpstr>
      <vt:lpstr>Синергія медичної і юридичної освіти </vt:lpstr>
      <vt:lpstr>Особливості діяльності юридичних клінік</vt:lpstr>
      <vt:lpstr>Медико-юридичні клініки: паралелі, що перетнулись</vt:lpstr>
      <vt:lpstr>Мета діяльності медико-юридичних клінік</vt:lpstr>
      <vt:lpstr>Форми діяльності клініки </vt:lpstr>
      <vt:lpstr>Основні завдання медико-юридичних клінік </vt:lpstr>
      <vt:lpstr>Принципи діяльності  медико-юридичної клініки</vt:lpstr>
      <vt:lpstr>Сфери діяльності  медико-юридичних клінік</vt:lpstr>
      <vt:lpstr>Суб'єкти надання правової допомоги</vt:lpstr>
      <vt:lpstr>Види діяльності  медико-юридичних клінік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91</cp:revision>
  <dcterms:created xsi:type="dcterms:W3CDTF">2014-09-15T08:15:38Z</dcterms:created>
  <dcterms:modified xsi:type="dcterms:W3CDTF">2014-10-05T16:32:08Z</dcterms:modified>
</cp:coreProperties>
</file>